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972800" cx="195072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jBFVyx5fj4x1HnzvHzFb1u7Jqk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7ED59D-AE65-42F2-A864-DDFABEB5CB99}">
  <a:tblStyle styleId="{1A7ED59D-AE65-42F2-A864-DDFABEB5C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e43e72f93_1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2e43e72f93_1_1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eb5937362_2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beb5937362_2_1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 of the image, why choosing PM2.5 only?</a:t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eb593736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More details about the dataset, satellite, frequency of the data</a:t>
            </a:r>
            <a:endParaRPr/>
          </a:p>
        </p:txBody>
      </p:sp>
      <p:sp>
        <p:nvSpPr>
          <p:cNvPr id="81" name="Google Shape;81;g1beb5937362_2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e43e72f9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More details about the dataset, satellite, frequency of the data</a:t>
            </a:r>
            <a:endParaRPr/>
          </a:p>
        </p:txBody>
      </p:sp>
      <p:sp>
        <p:nvSpPr>
          <p:cNvPr id="91" name="Google Shape;91;g22e43e72f9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944f9c84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1944f9c84c_2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3e72f9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22e43e72f93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e43e72f93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2e43e72f93_1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43e72f93_1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2e43e72f93_1_1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43e72f93_1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2e43e72f93_1_1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463040" y="1795785"/>
            <a:ext cx="16581120" cy="3820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 sz="292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438400" y="5763260"/>
            <a:ext cx="14630400" cy="264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1169"/>
            </a:lvl1pPr>
            <a:lvl2pPr lvl="1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974"/>
            </a:lvl2pPr>
            <a:lvl3pPr lvl="2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sz="877"/>
            </a:lvl3pPr>
            <a:lvl4pPr lvl="3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4pPr>
            <a:lvl5pPr lvl="4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5pPr>
            <a:lvl6pPr lvl="5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6pPr>
            <a:lvl7pPr lvl="6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7pPr>
            <a:lvl8pPr lvl="7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8pPr>
            <a:lvl9pPr lvl="8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1343666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1343667" y="2689866"/>
            <a:ext cx="8252459" cy="13182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b="1" sz="1169"/>
            </a:lvl1pPr>
            <a:lvl2pPr indent="-2286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974"/>
            </a:lvl2pPr>
            <a:lvl3pPr indent="-2286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877"/>
            </a:lvl3pPr>
            <a:lvl4pPr indent="-2286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4pPr>
            <a:lvl5pPr indent="-2286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5pPr>
            <a:lvl6pPr indent="-2286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6pPr>
            <a:lvl7pPr indent="-2286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7pPr>
            <a:lvl8pPr indent="-2286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8pPr>
            <a:lvl9pPr indent="-2286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9pPr>
          </a:lstStyle>
          <a:p/>
        </p:txBody>
      </p:sp>
      <p:sp>
        <p:nvSpPr>
          <p:cNvPr id="20" name="Google Shape;20;p12"/>
          <p:cNvSpPr txBox="1"/>
          <p:nvPr>
            <p:ph idx="2" type="body"/>
          </p:nvPr>
        </p:nvSpPr>
        <p:spPr>
          <a:xfrm>
            <a:off x="1343667" y="4008122"/>
            <a:ext cx="8252459" cy="589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3" type="body"/>
          </p:nvPr>
        </p:nvSpPr>
        <p:spPr>
          <a:xfrm>
            <a:off x="9875525" y="2689866"/>
            <a:ext cx="8293101" cy="13182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b="1" sz="1169"/>
            </a:lvl1pPr>
            <a:lvl2pPr indent="-2286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974"/>
            </a:lvl2pPr>
            <a:lvl3pPr indent="-2286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b="1" sz="877"/>
            </a:lvl3pPr>
            <a:lvl4pPr indent="-2286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4pPr>
            <a:lvl5pPr indent="-2286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5pPr>
            <a:lvl6pPr indent="-2286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6pPr>
            <a:lvl7pPr indent="-2286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7pPr>
            <a:lvl8pPr indent="-2286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8pPr>
            <a:lvl9pPr indent="-2286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b="1" sz="779"/>
            </a:lvl9pPr>
          </a:lstStyle>
          <a:p/>
        </p:txBody>
      </p:sp>
      <p:sp>
        <p:nvSpPr>
          <p:cNvPr id="22" name="Google Shape;22;p12"/>
          <p:cNvSpPr txBox="1"/>
          <p:nvPr>
            <p:ph idx="4" type="body"/>
          </p:nvPr>
        </p:nvSpPr>
        <p:spPr>
          <a:xfrm>
            <a:off x="9875525" y="4008122"/>
            <a:ext cx="8293101" cy="589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1343663" y="731520"/>
            <a:ext cx="629158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Calibri"/>
              <a:buNone/>
              <a:defRPr sz="155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8293102" y="1579886"/>
            <a:ext cx="9875520" cy="7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1558"/>
            </a:lvl1pPr>
            <a:lvl2pPr indent="-41529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940"/>
              <a:buChar char="•"/>
              <a:defRPr sz="1364"/>
            </a:lvl2pPr>
            <a:lvl3pPr indent="-388619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1169"/>
            </a:lvl3pPr>
            <a:lvl4pPr indent="-36195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4pPr>
            <a:lvl5pPr indent="-36195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5pPr>
            <a:lvl6pPr indent="-36195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6pPr>
            <a:lvl7pPr indent="-36195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7pPr>
            <a:lvl8pPr indent="-36195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8pPr>
            <a:lvl9pPr indent="-36195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9pPr>
          </a:lstStyle>
          <a:p/>
        </p:txBody>
      </p:sp>
      <p:sp>
        <p:nvSpPr>
          <p:cNvPr id="34" name="Google Shape;34;p15"/>
          <p:cNvSpPr txBox="1"/>
          <p:nvPr>
            <p:ph idx="2" type="body"/>
          </p:nvPr>
        </p:nvSpPr>
        <p:spPr>
          <a:xfrm>
            <a:off x="1343663" y="3291842"/>
            <a:ext cx="6291580" cy="609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1pPr>
            <a:lvl2pPr indent="-2286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682"/>
            </a:lvl2pPr>
            <a:lvl3pPr indent="-2286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584"/>
            </a:lvl3pPr>
            <a:lvl4pPr indent="-2286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4pPr>
            <a:lvl5pPr indent="-2286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5pPr>
            <a:lvl6pPr indent="-2286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6pPr>
            <a:lvl7pPr indent="-2286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7pPr>
            <a:lvl8pPr indent="-2286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8pPr>
            <a:lvl9pPr indent="-2286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9pPr>
          </a:lstStyle>
          <a:p/>
        </p:txBody>
      </p:sp>
      <p:sp>
        <p:nvSpPr>
          <p:cNvPr id="35" name="Google Shape;35;p15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1343663" y="731520"/>
            <a:ext cx="629158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Calibri"/>
              <a:buNone/>
              <a:defRPr sz="155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/>
          <p:nvPr>
            <p:ph idx="2" type="pic"/>
          </p:nvPr>
        </p:nvSpPr>
        <p:spPr>
          <a:xfrm>
            <a:off x="8293102" y="1579886"/>
            <a:ext cx="9875520" cy="7797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1343663" y="3291842"/>
            <a:ext cx="6291580" cy="609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1pPr>
            <a:lvl2pPr indent="-2286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682"/>
            </a:lvl2pPr>
            <a:lvl3pPr indent="-2286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584"/>
            </a:lvl3pPr>
            <a:lvl4pPr indent="-2286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4pPr>
            <a:lvl5pPr indent="-2286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5pPr>
            <a:lvl6pPr indent="-2286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6pPr>
            <a:lvl7pPr indent="-2286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7pPr>
            <a:lvl8pPr indent="-2286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8pPr>
            <a:lvl9pPr indent="-2286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 rot="5400000">
            <a:off x="6272533" y="-2010408"/>
            <a:ext cx="6962142" cy="16824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 rot="5400000">
            <a:off x="11413489" y="3130555"/>
            <a:ext cx="9298941" cy="4206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 rot="5400000">
            <a:off x="2879089" y="-953767"/>
            <a:ext cx="9298941" cy="123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20"/>
              <a:buFont typeface="Calibri"/>
              <a:buNone/>
              <a:defRPr b="0" i="0" sz="4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1341125" y="2921002"/>
            <a:ext cx="16824960" cy="696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5290" lvl="0" marL="457200" marR="0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2940"/>
              <a:buFont typeface="Arial"/>
              <a:buChar char="•"/>
              <a:defRPr b="0" i="0" sz="29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8619" lvl="1" marL="914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b="0" i="0" sz="2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8614" lvl="3" marL="1828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8614" lvl="4" marL="22860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8614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8614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8615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8615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b="0" i="0" sz="18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b="0" i="0" sz="5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hyperlink" Target="https://www.stateofglobalair.org/data/#/air/plo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hyperlink" Target="https://ads.atmosphere.copernicus.eu/cdsapp#!/dataset/cams-global-reanalysis-eac4?tab=for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0" Type="http://schemas.openxmlformats.org/officeDocument/2006/relationships/hyperlink" Target="https://scikit-learn.org/stable/modules/linear_model.html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hyperlink" Target="https://levelup.gitconnected.com/random-forest-regression-209c0f354c84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hyperlink" Target="https://www.baeldung.com/cs/random-forest-vs-extremely-randomized-tre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hyperlink" Target="https://www.researchgate.net/publication/356698772_Ensemble_learning_for_the_early_prediction_of_neonatal_jaundice_with_genetic_fea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68350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39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29975"/>
            <a:ext cx="18568351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2621225" y="1428025"/>
            <a:ext cx="14737200" cy="3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Air Quality Prediction Over Ahmedabad Using Machine Learning</a:t>
            </a:r>
            <a:endParaRPr b="1" i="0" sz="7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6547465" y="7286884"/>
            <a:ext cx="991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Yash Dahima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AU2129002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CSE523 - Machine Learning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 Project Presentation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2e43e72f93_1_1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2e43e72f93_1_1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2e43e72f93_1_13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2e43e72f93_1_1359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2e43e72f93_1_1359"/>
          <p:cNvSpPr txBox="1"/>
          <p:nvPr/>
        </p:nvSpPr>
        <p:spPr>
          <a:xfrm>
            <a:off x="4640401" y="1181506"/>
            <a:ext cx="91782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800" u="sng">
                <a:solidFill>
                  <a:schemeClr val="dk1"/>
                </a:solidFill>
              </a:rPr>
              <a:t>Model Evaluation Metrics</a:t>
            </a:r>
            <a:endParaRPr b="1" i="0" sz="3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7" name="Google Shape;187;g22e43e72f93_1_1359"/>
          <p:cNvGraphicFramePr/>
          <p:nvPr/>
        </p:nvGraphicFramePr>
        <p:xfrm>
          <a:off x="2638600" y="271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{1A7ED59D-AE65-42F2-A864-DDFABEB5CB99}</a:tableStyleId>
              </a:tblPr>
              <a:tblGrid>
                <a:gridCol w="4644800"/>
                <a:gridCol w="2149875"/>
                <a:gridCol w="2149875"/>
                <a:gridCol w="2597675"/>
                <a:gridCol w="1821525"/>
              </a:tblGrid>
              <a:tr h="7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Models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RMSE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MAE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MAPE (%)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R</a:t>
                      </a:r>
                      <a:r>
                        <a:rPr b="1" baseline="30000" lang="en-US" sz="2600"/>
                        <a:t>2</a:t>
                      </a:r>
                      <a:endParaRPr b="1" baseline="30000" sz="2600"/>
                    </a:p>
                  </a:txBody>
                  <a:tcPr marT="63500" marB="63500" marR="63500" marL="63500" anchor="ctr">
                    <a:solidFill>
                      <a:srgbClr val="D0E0E3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Linear (OLS)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28.33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21.69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36.03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0.56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Ridge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28.32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21.68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36.00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0.56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Lasso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28.34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21.70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36.06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0.55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Gaussian Process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40.50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32.40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44.50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Kernel Ridge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53.90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40.40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47.40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-0.2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E6B8AF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Extra Trees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19.90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15.09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25.73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0.78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Random Forest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18.38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13.95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23.22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0.814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Gradient Boosting</a:t>
                      </a:r>
                      <a:endParaRPr b="1" sz="26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18.20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13.63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22.19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0.818</a:t>
                      </a:r>
                      <a:endParaRPr sz="2400"/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beb5937362_2_1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beb5937362_2_16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beb5937362_2_16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beb5937362_2_1662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beb5937362_2_1662"/>
          <p:cNvSpPr txBox="1"/>
          <p:nvPr/>
        </p:nvSpPr>
        <p:spPr>
          <a:xfrm>
            <a:off x="498100" y="2746825"/>
            <a:ext cx="17135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	Kumar, K., Pande, B.P. Air pollution prediction with machine learning: a case study of Indian cities. Int. J. Environ. Sci. Technol. (2022). https://doi.org/10.1007/s13762-022-04241-5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	Doreswamy HKS, Yogesh KM, Gad I (2020) Forecasting Air pollution particulate matter (PM2.5) using machine learning regression models. Procedia Comput Sci 171:2057–2066. https:// doi. org/ 10. 1016/j. procs. 2020. 04. 221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	Madhuri VM, Samyama GGH, Kamalapurkar S (2020) Air pollution prediction using machine learning supervised learning approach. Int J Sci Technol Res 9(4):118–123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beb5937362_2_1662"/>
          <p:cNvSpPr txBox="1"/>
          <p:nvPr/>
        </p:nvSpPr>
        <p:spPr>
          <a:xfrm>
            <a:off x="4640401" y="1181506"/>
            <a:ext cx="91782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3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2847277" y="1181506"/>
            <a:ext cx="13638685" cy="1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98100" y="2711425"/>
            <a:ext cx="93015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‘‘</a:t>
            </a:r>
            <a:r>
              <a:rPr b="1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air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considered to be a </a:t>
            </a:r>
            <a:r>
              <a:rPr b="1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requirement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human health and well-being. However, </a:t>
            </a:r>
            <a:r>
              <a:rPr b="1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pollution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continues to pose a </a:t>
            </a:r>
            <a:r>
              <a:rPr b="1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threat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health worldwide.’’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4640401" y="1454956"/>
            <a:ext cx="9178200" cy="8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621250" y="6572150"/>
            <a:ext cx="91782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Pollutants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CO, CO</a:t>
            </a:r>
            <a:r>
              <a:rPr b="0" baseline="-2500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Particulate Matter (PM), NO</a:t>
            </a:r>
            <a:r>
              <a:rPr b="0" baseline="-2500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SO</a:t>
            </a:r>
            <a:r>
              <a:rPr b="0" baseline="-2500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airborne solid particles having size less than 2.5 µm are called PM</a:t>
            </a:r>
            <a:r>
              <a:rPr b="0" baseline="-2500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pollutants.</a:t>
            </a:r>
            <a:endParaRPr b="1" i="1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2025" y="3213025"/>
            <a:ext cx="7419900" cy="5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14704825" y="9917300"/>
            <a:ext cx="43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https://www.stateofglobalair.org/data/#/air/plot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beb5937362_2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beb5937362_2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beb5937362_2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beb5937362_2_27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1beb5937362_2_27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 u="sng">
                <a:solidFill>
                  <a:schemeClr val="dk1"/>
                </a:solidFill>
              </a:rPr>
              <a:t>Gantt Chart</a:t>
            </a:r>
            <a:endParaRPr b="1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1beb5937362_2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100" y="2012500"/>
            <a:ext cx="11078275" cy="8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2e43e72f93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2e43e72f93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2e43e72f93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2e43e72f93_1_9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2e43e72f93_1_9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1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2e43e72f93_1_9"/>
          <p:cNvSpPr txBox="1"/>
          <p:nvPr/>
        </p:nvSpPr>
        <p:spPr>
          <a:xfrm>
            <a:off x="446650" y="2286100"/>
            <a:ext cx="172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715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0" i="0" lang="en-US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Region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Ahmedabad  &amp;  </a:t>
            </a:r>
            <a:r>
              <a:rPr b="0" i="0" lang="en-US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Period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2011-2019,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= 3 hours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 = 26,296 ; COLUMNS = 18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2e43e72f93_1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3612" y="3489200"/>
            <a:ext cx="12905928" cy="60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2e43e72f93_1_9"/>
          <p:cNvSpPr txBox="1"/>
          <p:nvPr/>
        </p:nvSpPr>
        <p:spPr>
          <a:xfrm>
            <a:off x="11296225" y="9818925"/>
            <a:ext cx="778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https://ads.atmosphere.copernicus.eu/cdsapp#!/dataset/cams-global-reanalysis-eac4?tab=form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1944f9c84c_2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1944f9c84c_2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1944f9c84c_2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1944f9c84c_2_3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1944f9c84c_2_3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1944f9c84c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876" y="2076599"/>
            <a:ext cx="13225226" cy="79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22e43e72f93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2e43e72f93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2e43e72f93_1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2e43e72f93_1_27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2e43e72f93_1_27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2e43e72f93_1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773" y="2012500"/>
            <a:ext cx="5514823" cy="787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e43e72f93_1_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8275" y="2154813"/>
            <a:ext cx="5245023" cy="75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2e43e72f93_1_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91302" y="2012500"/>
            <a:ext cx="5860424" cy="772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22e43e72f93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2e43e72f93_1_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2e43e72f93_1_4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2e43e72f93_1_437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2e43e72f93_1_437"/>
          <p:cNvSpPr txBox="1"/>
          <p:nvPr/>
        </p:nvSpPr>
        <p:spPr>
          <a:xfrm>
            <a:off x="4640401" y="1181506"/>
            <a:ext cx="9178200" cy="7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400" u="sng">
                <a:solidFill>
                  <a:schemeClr val="dk1"/>
                </a:solidFill>
              </a:rPr>
              <a:t>Models</a:t>
            </a:r>
            <a:endParaRPr b="1" i="0" sz="4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g22e43e72f93_1_437"/>
          <p:cNvCxnSpPr>
            <a:stCxn id="133" idx="6"/>
            <a:endCxn id="134" idx="2"/>
          </p:cNvCxnSpPr>
          <p:nvPr/>
        </p:nvCxnSpPr>
        <p:spPr>
          <a:xfrm>
            <a:off x="6288595" y="5486314"/>
            <a:ext cx="1498200" cy="1996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g22e43e72f93_1_437"/>
          <p:cNvCxnSpPr>
            <a:stCxn id="133" idx="6"/>
            <a:endCxn id="136" idx="2"/>
          </p:cNvCxnSpPr>
          <p:nvPr/>
        </p:nvCxnSpPr>
        <p:spPr>
          <a:xfrm flipH="1" rot="10800000">
            <a:off x="6288595" y="3489514"/>
            <a:ext cx="1498200" cy="1996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" name="Google Shape;137;g22e43e72f93_1_437"/>
          <p:cNvGrpSpPr/>
          <p:nvPr/>
        </p:nvGrpSpPr>
        <p:grpSpPr>
          <a:xfrm>
            <a:off x="7786652" y="3149075"/>
            <a:ext cx="4165059" cy="680949"/>
            <a:chOff x="3650050" y="1476152"/>
            <a:chExt cx="1952402" cy="319200"/>
          </a:xfrm>
        </p:grpSpPr>
        <p:sp>
          <p:nvSpPr>
            <p:cNvPr id="138" name="Google Shape;138;g22e43e72f93_1_437"/>
            <p:cNvSpPr/>
            <p:nvPr/>
          </p:nvSpPr>
          <p:spPr>
            <a:xfrm>
              <a:off x="3824052" y="1476152"/>
              <a:ext cx="1778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Ordinary Least Squares</a:t>
              </a:r>
              <a:endParaRPr b="1" sz="2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g22e43e72f93_1_437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g22e43e72f93_1_437"/>
          <p:cNvGrpSpPr/>
          <p:nvPr/>
        </p:nvGrpSpPr>
        <p:grpSpPr>
          <a:xfrm>
            <a:off x="3382453" y="5145840"/>
            <a:ext cx="2906141" cy="680949"/>
            <a:chOff x="1596750" y="2412150"/>
            <a:chExt cx="1362275" cy="319200"/>
          </a:xfrm>
        </p:grpSpPr>
        <p:sp>
          <p:nvSpPr>
            <p:cNvPr id="140" name="Google Shape;140;g22e43e72f93_1_437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Linear Models</a:t>
              </a:r>
              <a:endParaRPr b="1" sz="2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g22e43e72f93_1_437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g22e43e72f93_1_437"/>
          <p:cNvGrpSpPr/>
          <p:nvPr/>
        </p:nvGrpSpPr>
        <p:grpSpPr>
          <a:xfrm>
            <a:off x="7786652" y="7142600"/>
            <a:ext cx="3708108" cy="680949"/>
            <a:chOff x="3650050" y="3348146"/>
            <a:chExt cx="1738203" cy="319200"/>
          </a:xfrm>
        </p:grpSpPr>
        <p:sp>
          <p:nvSpPr>
            <p:cNvPr id="142" name="Google Shape;142;g22e43e72f93_1_437"/>
            <p:cNvSpPr/>
            <p:nvPr/>
          </p:nvSpPr>
          <p:spPr>
            <a:xfrm>
              <a:off x="3824053" y="3348146"/>
              <a:ext cx="15642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Ridge</a:t>
              </a:r>
              <a:endParaRPr b="1" sz="2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g22e43e72f93_1_437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3" name="Google Shape;143;g22e43e72f93_1_437"/>
          <p:cNvCxnSpPr>
            <a:endCxn id="144" idx="2"/>
          </p:cNvCxnSpPr>
          <p:nvPr/>
        </p:nvCxnSpPr>
        <p:spPr>
          <a:xfrm flipH="1" rot="10800000">
            <a:off x="7048702" y="5486308"/>
            <a:ext cx="804000" cy="33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" name="Google Shape;145;g22e43e72f93_1_437"/>
          <p:cNvGrpSpPr/>
          <p:nvPr/>
        </p:nvGrpSpPr>
        <p:grpSpPr>
          <a:xfrm>
            <a:off x="7852702" y="5145837"/>
            <a:ext cx="4165059" cy="680949"/>
            <a:chOff x="3650050" y="1476152"/>
            <a:chExt cx="1952402" cy="319200"/>
          </a:xfrm>
        </p:grpSpPr>
        <p:sp>
          <p:nvSpPr>
            <p:cNvPr id="146" name="Google Shape;146;g22e43e72f93_1_437"/>
            <p:cNvSpPr/>
            <p:nvPr/>
          </p:nvSpPr>
          <p:spPr>
            <a:xfrm>
              <a:off x="3824052" y="1476152"/>
              <a:ext cx="1778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Lasso</a:t>
              </a:r>
              <a:endParaRPr b="1" sz="2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g22e43e72f93_1_437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195050" lIns="195050" spcFirstLastPara="1" rIns="195050" wrap="square" tIns="195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" name="Google Shape;147;g22e43e72f93_1_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7100" y="5741726"/>
            <a:ext cx="4797140" cy="6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2e43e72f93_1_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94575" y="3162638"/>
            <a:ext cx="24765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2e43e72f93_1_4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1700" y="6901600"/>
            <a:ext cx="36004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2e43e72f93_1_4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94575" y="5028088"/>
            <a:ext cx="495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2e43e72f93_1_437"/>
          <p:cNvSpPr txBox="1"/>
          <p:nvPr/>
        </p:nvSpPr>
        <p:spPr>
          <a:xfrm>
            <a:off x="14057975" y="9936225"/>
            <a:ext cx="50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10"/>
              </a:rPr>
              <a:t>https://scikit-learn.org/stable/modules/linear_model.html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2e43e72f93_1_1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2e43e72f93_1_1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2e43e72f93_1_12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2e43e72f93_1_1292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2e43e72f93_1_1292"/>
          <p:cNvSpPr txBox="1"/>
          <p:nvPr/>
        </p:nvSpPr>
        <p:spPr>
          <a:xfrm>
            <a:off x="4640401" y="1181506"/>
            <a:ext cx="9178200" cy="7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400" u="sng">
                <a:solidFill>
                  <a:schemeClr val="dk1"/>
                </a:solidFill>
              </a:rPr>
              <a:t>Models</a:t>
            </a:r>
            <a:endParaRPr b="1" i="0" sz="4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2e43e72f93_1_1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0" y="3384362"/>
            <a:ext cx="8848475" cy="5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2e43e72f93_1_12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4525" y="3384350"/>
            <a:ext cx="7564725" cy="66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2e43e72f93_1_1292"/>
          <p:cNvSpPr txBox="1"/>
          <p:nvPr/>
        </p:nvSpPr>
        <p:spPr>
          <a:xfrm>
            <a:off x="2543038" y="2369850"/>
            <a:ext cx="4758600" cy="5541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Random Forest</a:t>
            </a:r>
            <a:endParaRPr b="1" i="0" sz="30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e43e72f93_1_1292"/>
          <p:cNvSpPr txBox="1"/>
          <p:nvPr/>
        </p:nvSpPr>
        <p:spPr>
          <a:xfrm>
            <a:off x="10683200" y="2436825"/>
            <a:ext cx="6804900" cy="46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Extra Trees (Extremely Randomized Trees)</a:t>
            </a:r>
            <a:endParaRPr b="1" i="0" sz="24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2e43e72f93_1_1292"/>
          <p:cNvSpPr txBox="1"/>
          <p:nvPr/>
        </p:nvSpPr>
        <p:spPr>
          <a:xfrm>
            <a:off x="498100" y="9721275"/>
            <a:ext cx="66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8"/>
              </a:rPr>
              <a:t>https://www.baeldung.com/cs/random-forest-vs-extremely-randomized-trees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9"/>
              </a:rPr>
              <a:t>https://levelup.gitconnected.com/random-forest-regression-209c0f354c84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2e43e72f93_1_1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2e43e72f93_1_1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2e43e72f93_1_1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2e43e72f93_1_1334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2e43e72f93_1_1334"/>
          <p:cNvSpPr txBox="1"/>
          <p:nvPr/>
        </p:nvSpPr>
        <p:spPr>
          <a:xfrm>
            <a:off x="4640401" y="1181506"/>
            <a:ext cx="9178200" cy="7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400" u="sng">
                <a:solidFill>
                  <a:schemeClr val="dk1"/>
                </a:solidFill>
              </a:rPr>
              <a:t>Models</a:t>
            </a:r>
            <a:endParaRPr b="1" i="0" sz="4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22e43e72f93_1_1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796" y="2693575"/>
            <a:ext cx="11039566" cy="6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2e43e72f93_1_1334"/>
          <p:cNvSpPr txBox="1"/>
          <p:nvPr/>
        </p:nvSpPr>
        <p:spPr>
          <a:xfrm>
            <a:off x="498100" y="9936225"/>
            <a:ext cx="133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7"/>
              </a:rPr>
              <a:t>https://www.researchgate.net/publication/356698772_Ensemble_learning_for_the_early_prediction_of_neonatal_jaundice_with_genetic_features</a:t>
            </a:r>
            <a:endParaRPr b="1"/>
          </a:p>
        </p:txBody>
      </p:sp>
      <p:sp>
        <p:nvSpPr>
          <p:cNvPr id="177" name="Google Shape;177;g22e43e72f93_1_1334"/>
          <p:cNvSpPr txBox="1"/>
          <p:nvPr/>
        </p:nvSpPr>
        <p:spPr>
          <a:xfrm>
            <a:off x="498100" y="2286100"/>
            <a:ext cx="3000000" cy="923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G</a:t>
            </a:r>
            <a:r>
              <a:rPr b="1" lang="en-US" sz="2400"/>
              <a:t>radient Boosted Regression Trees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</cp:coreProperties>
</file>